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5" r:id="rId4"/>
  </p:sldMasterIdLst>
  <p:notesMasterIdLst>
    <p:notesMasterId r:id="rId23"/>
  </p:notesMasterIdLst>
  <p:sldIdLst>
    <p:sldId id="257" r:id="rId5"/>
    <p:sldId id="258" r:id="rId6"/>
    <p:sldId id="269" r:id="rId7"/>
    <p:sldId id="259" r:id="rId8"/>
    <p:sldId id="267" r:id="rId9"/>
    <p:sldId id="268" r:id="rId10"/>
    <p:sldId id="260" r:id="rId11"/>
    <p:sldId id="261" r:id="rId12"/>
    <p:sldId id="270" r:id="rId13"/>
    <p:sldId id="262" r:id="rId14"/>
    <p:sldId id="263" r:id="rId15"/>
    <p:sldId id="273" r:id="rId16"/>
    <p:sldId id="274" r:id="rId17"/>
    <p:sldId id="271" r:id="rId18"/>
    <p:sldId id="264" r:id="rId19"/>
    <p:sldId id="272" r:id="rId20"/>
    <p:sldId id="265" r:id="rId21"/>
    <p:sldId id="266" r:id="rId22"/>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70" d="100"/>
          <a:sy n="70" d="100"/>
        </p:scale>
        <p:origin x="500" y="2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4466EC78-E649-40C4-B783-B3366DA2BE01}" type="datetimeFigureOut">
              <a:rPr lang="en-US" smtClean="0"/>
              <a:t>2/28/2026</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2E679E6E-A4CD-4A18-8286-8B755E57E292}" type="slidenum">
              <a:rPr lang="en-US" smtClean="0"/>
              <a:t>‹#›</a:t>
            </a:fld>
            <a:endParaRPr lang="en-US"/>
          </a:p>
        </p:txBody>
      </p:sp>
    </p:spTree>
    <p:extLst>
      <p:ext uri="{BB962C8B-B14F-4D97-AF65-F5344CB8AC3E}">
        <p14:creationId xmlns:p14="http://schemas.microsoft.com/office/powerpoint/2010/main" val="36531691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1:notes"/>
          <p:cNvSpPr txBox="1">
            <a:spLocks noGrp="1"/>
          </p:cNvSpPr>
          <p:nvPr>
            <p:ph type="body" idx="1"/>
          </p:nvPr>
        </p:nvSpPr>
        <p:spPr>
          <a:xfrm>
            <a:off x="726031" y="4533851"/>
            <a:ext cx="5808246" cy="4295227"/>
          </a:xfrm>
          <a:prstGeom prst="rect">
            <a:avLst/>
          </a:prstGeom>
          <a:noFill/>
          <a:ln>
            <a:noFill/>
          </a:ln>
        </p:spPr>
        <p:txBody>
          <a:bodyPr spcFirstLastPara="1" wrap="square" lIns="96003" tIns="96003" rIns="96003" bIns="96003" anchor="t" anchorCtr="0">
            <a:noAutofit/>
          </a:bodyPr>
          <a:lstStyle/>
          <a:p>
            <a:pPr>
              <a:buSzPts val="1100"/>
            </a:pPr>
            <a:endParaRPr dirty="0"/>
          </a:p>
        </p:txBody>
      </p:sp>
      <p:sp>
        <p:nvSpPr>
          <p:cNvPr id="127" name="Google Shape;127;p1:notes"/>
          <p:cNvSpPr>
            <a:spLocks noGrp="1" noRot="1" noChangeAspect="1"/>
          </p:cNvSpPr>
          <p:nvPr>
            <p:ph type="sldImg" idx="2"/>
          </p:nvPr>
        </p:nvSpPr>
        <p:spPr>
          <a:xfrm>
            <a:off x="449263" y="715963"/>
            <a:ext cx="6361112" cy="35782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4840D-0136-6D4F-3493-207E0284B73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DC658E3-1655-CE6F-B5A0-736517945FA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72C12C9-82DD-8C6E-C65D-7DD7393F6181}"/>
              </a:ext>
            </a:extLst>
          </p:cNvPr>
          <p:cNvSpPr>
            <a:spLocks noGrp="1"/>
          </p:cNvSpPr>
          <p:nvPr>
            <p:ph type="dt" sz="half" idx="10"/>
          </p:nvPr>
        </p:nvSpPr>
        <p:spPr/>
        <p:txBody>
          <a:bodyPr/>
          <a:lstStyle/>
          <a:p>
            <a:fld id="{B25903B6-AB6D-4DD4-A8F3-3AAAC8622370}" type="datetimeFigureOut">
              <a:rPr lang="en-US" smtClean="0"/>
              <a:t>2/28/2026</a:t>
            </a:fld>
            <a:endParaRPr lang="en-US"/>
          </a:p>
        </p:txBody>
      </p:sp>
      <p:sp>
        <p:nvSpPr>
          <p:cNvPr id="5" name="Footer Placeholder 4">
            <a:extLst>
              <a:ext uri="{FF2B5EF4-FFF2-40B4-BE49-F238E27FC236}">
                <a16:creationId xmlns:a16="http://schemas.microsoft.com/office/drawing/2014/main" id="{2472F567-0D52-EDA7-E1F3-2825ADC820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A721E6-C4E7-1C80-5671-86619BB06ECE}"/>
              </a:ext>
            </a:extLst>
          </p:cNvPr>
          <p:cNvSpPr>
            <a:spLocks noGrp="1"/>
          </p:cNvSpPr>
          <p:nvPr>
            <p:ph type="sldNum" sz="quarter" idx="12"/>
          </p:nvPr>
        </p:nvSpPr>
        <p:spPr/>
        <p:txBody>
          <a:bodyPr/>
          <a:lstStyle/>
          <a:p>
            <a:fld id="{30C0C8C2-7048-4852-834E-DF9C06EDC480}" type="slidenum">
              <a:rPr lang="en-US" smtClean="0"/>
              <a:t>‹#›</a:t>
            </a:fld>
            <a:endParaRPr lang="en-US"/>
          </a:p>
        </p:txBody>
      </p:sp>
    </p:spTree>
    <p:extLst>
      <p:ext uri="{BB962C8B-B14F-4D97-AF65-F5344CB8AC3E}">
        <p14:creationId xmlns:p14="http://schemas.microsoft.com/office/powerpoint/2010/main" val="1157433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353B5-7CE9-8AA0-9761-9F43A0BD31D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E0427D5-EB44-AAC3-719B-A411CC7EFB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4BBFB9-4BA9-BD47-B9D2-27E538D8635F}"/>
              </a:ext>
            </a:extLst>
          </p:cNvPr>
          <p:cNvSpPr>
            <a:spLocks noGrp="1"/>
          </p:cNvSpPr>
          <p:nvPr>
            <p:ph type="dt" sz="half" idx="10"/>
          </p:nvPr>
        </p:nvSpPr>
        <p:spPr/>
        <p:txBody>
          <a:bodyPr/>
          <a:lstStyle/>
          <a:p>
            <a:fld id="{B25903B6-AB6D-4DD4-A8F3-3AAAC8622370}" type="datetimeFigureOut">
              <a:rPr lang="en-US" smtClean="0"/>
              <a:t>2/28/2026</a:t>
            </a:fld>
            <a:endParaRPr lang="en-US"/>
          </a:p>
        </p:txBody>
      </p:sp>
      <p:sp>
        <p:nvSpPr>
          <p:cNvPr id="5" name="Footer Placeholder 4">
            <a:extLst>
              <a:ext uri="{FF2B5EF4-FFF2-40B4-BE49-F238E27FC236}">
                <a16:creationId xmlns:a16="http://schemas.microsoft.com/office/drawing/2014/main" id="{5E4CA081-2F0A-7A27-73A0-782E1FF156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3EFB46-2517-5128-9FE3-31A0ABA46A7A}"/>
              </a:ext>
            </a:extLst>
          </p:cNvPr>
          <p:cNvSpPr>
            <a:spLocks noGrp="1"/>
          </p:cNvSpPr>
          <p:nvPr>
            <p:ph type="sldNum" sz="quarter" idx="12"/>
          </p:nvPr>
        </p:nvSpPr>
        <p:spPr/>
        <p:txBody>
          <a:bodyPr/>
          <a:lstStyle/>
          <a:p>
            <a:fld id="{30C0C8C2-7048-4852-834E-DF9C06EDC480}" type="slidenum">
              <a:rPr lang="en-US" smtClean="0"/>
              <a:t>‹#›</a:t>
            </a:fld>
            <a:endParaRPr lang="en-US"/>
          </a:p>
        </p:txBody>
      </p:sp>
    </p:spTree>
    <p:extLst>
      <p:ext uri="{BB962C8B-B14F-4D97-AF65-F5344CB8AC3E}">
        <p14:creationId xmlns:p14="http://schemas.microsoft.com/office/powerpoint/2010/main" val="2235851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53C123-D797-69B2-E2CA-6561E58C3FC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362085C-A28A-2F48-83DF-BF65A98A08C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63B7D4-C681-133C-0CA4-0A89B9CEFA0B}"/>
              </a:ext>
            </a:extLst>
          </p:cNvPr>
          <p:cNvSpPr>
            <a:spLocks noGrp="1"/>
          </p:cNvSpPr>
          <p:nvPr>
            <p:ph type="dt" sz="half" idx="10"/>
          </p:nvPr>
        </p:nvSpPr>
        <p:spPr/>
        <p:txBody>
          <a:bodyPr/>
          <a:lstStyle/>
          <a:p>
            <a:fld id="{B25903B6-AB6D-4DD4-A8F3-3AAAC8622370}" type="datetimeFigureOut">
              <a:rPr lang="en-US" smtClean="0"/>
              <a:t>2/28/2026</a:t>
            </a:fld>
            <a:endParaRPr lang="en-US"/>
          </a:p>
        </p:txBody>
      </p:sp>
      <p:sp>
        <p:nvSpPr>
          <p:cNvPr id="5" name="Footer Placeholder 4">
            <a:extLst>
              <a:ext uri="{FF2B5EF4-FFF2-40B4-BE49-F238E27FC236}">
                <a16:creationId xmlns:a16="http://schemas.microsoft.com/office/drawing/2014/main" id="{420CC1EE-7B24-7D68-FB7E-08BB664F55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46B25E-EDF2-2D7D-6E32-392EEE434C84}"/>
              </a:ext>
            </a:extLst>
          </p:cNvPr>
          <p:cNvSpPr>
            <a:spLocks noGrp="1"/>
          </p:cNvSpPr>
          <p:nvPr>
            <p:ph type="sldNum" sz="quarter" idx="12"/>
          </p:nvPr>
        </p:nvSpPr>
        <p:spPr/>
        <p:txBody>
          <a:bodyPr/>
          <a:lstStyle/>
          <a:p>
            <a:fld id="{30C0C8C2-7048-4852-834E-DF9C06EDC480}" type="slidenum">
              <a:rPr lang="en-US" smtClean="0"/>
              <a:t>‹#›</a:t>
            </a:fld>
            <a:endParaRPr lang="en-US"/>
          </a:p>
        </p:txBody>
      </p:sp>
    </p:spTree>
    <p:extLst>
      <p:ext uri="{BB962C8B-B14F-4D97-AF65-F5344CB8AC3E}">
        <p14:creationId xmlns:p14="http://schemas.microsoft.com/office/powerpoint/2010/main" val="58098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B2721-2982-31E6-3466-F981F3847C5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17B2F30-607E-C0DB-77F9-B8BFC1B55D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50CCA8-2122-98ED-6642-E2ADE68D5A1C}"/>
              </a:ext>
            </a:extLst>
          </p:cNvPr>
          <p:cNvSpPr>
            <a:spLocks noGrp="1"/>
          </p:cNvSpPr>
          <p:nvPr>
            <p:ph type="dt" sz="half" idx="10"/>
          </p:nvPr>
        </p:nvSpPr>
        <p:spPr/>
        <p:txBody>
          <a:bodyPr/>
          <a:lstStyle/>
          <a:p>
            <a:fld id="{B25903B6-AB6D-4DD4-A8F3-3AAAC8622370}" type="datetimeFigureOut">
              <a:rPr lang="en-US" smtClean="0"/>
              <a:t>2/28/2026</a:t>
            </a:fld>
            <a:endParaRPr lang="en-US"/>
          </a:p>
        </p:txBody>
      </p:sp>
      <p:sp>
        <p:nvSpPr>
          <p:cNvPr id="5" name="Footer Placeholder 4">
            <a:extLst>
              <a:ext uri="{FF2B5EF4-FFF2-40B4-BE49-F238E27FC236}">
                <a16:creationId xmlns:a16="http://schemas.microsoft.com/office/drawing/2014/main" id="{4192CF0D-0D62-DA8D-D44E-B918E470E2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F68F62-BA07-6D5C-CAE9-00152D8FA6CE}"/>
              </a:ext>
            </a:extLst>
          </p:cNvPr>
          <p:cNvSpPr>
            <a:spLocks noGrp="1"/>
          </p:cNvSpPr>
          <p:nvPr>
            <p:ph type="sldNum" sz="quarter" idx="12"/>
          </p:nvPr>
        </p:nvSpPr>
        <p:spPr/>
        <p:txBody>
          <a:bodyPr/>
          <a:lstStyle/>
          <a:p>
            <a:fld id="{30C0C8C2-7048-4852-834E-DF9C06EDC480}" type="slidenum">
              <a:rPr lang="en-US" smtClean="0"/>
              <a:t>‹#›</a:t>
            </a:fld>
            <a:endParaRPr lang="en-US"/>
          </a:p>
        </p:txBody>
      </p:sp>
    </p:spTree>
    <p:extLst>
      <p:ext uri="{BB962C8B-B14F-4D97-AF65-F5344CB8AC3E}">
        <p14:creationId xmlns:p14="http://schemas.microsoft.com/office/powerpoint/2010/main" val="1384607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AF42A-7625-E957-379F-6CD40437025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E45EC74-2816-14D7-8E02-40B0B4EF171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8934A7A-7AE3-7CDD-7770-925783EE765D}"/>
              </a:ext>
            </a:extLst>
          </p:cNvPr>
          <p:cNvSpPr>
            <a:spLocks noGrp="1"/>
          </p:cNvSpPr>
          <p:nvPr>
            <p:ph type="dt" sz="half" idx="10"/>
          </p:nvPr>
        </p:nvSpPr>
        <p:spPr/>
        <p:txBody>
          <a:bodyPr/>
          <a:lstStyle/>
          <a:p>
            <a:fld id="{B25903B6-AB6D-4DD4-A8F3-3AAAC8622370}" type="datetimeFigureOut">
              <a:rPr lang="en-US" smtClean="0"/>
              <a:t>2/28/2026</a:t>
            </a:fld>
            <a:endParaRPr lang="en-US"/>
          </a:p>
        </p:txBody>
      </p:sp>
      <p:sp>
        <p:nvSpPr>
          <p:cNvPr id="5" name="Footer Placeholder 4">
            <a:extLst>
              <a:ext uri="{FF2B5EF4-FFF2-40B4-BE49-F238E27FC236}">
                <a16:creationId xmlns:a16="http://schemas.microsoft.com/office/drawing/2014/main" id="{9244A8CF-35C7-C8EB-55D5-3E2448439C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CDF7CD-FA76-6070-A989-FAF75997F59F}"/>
              </a:ext>
            </a:extLst>
          </p:cNvPr>
          <p:cNvSpPr>
            <a:spLocks noGrp="1"/>
          </p:cNvSpPr>
          <p:nvPr>
            <p:ph type="sldNum" sz="quarter" idx="12"/>
          </p:nvPr>
        </p:nvSpPr>
        <p:spPr/>
        <p:txBody>
          <a:bodyPr/>
          <a:lstStyle/>
          <a:p>
            <a:fld id="{30C0C8C2-7048-4852-834E-DF9C06EDC480}" type="slidenum">
              <a:rPr lang="en-US" smtClean="0"/>
              <a:t>‹#›</a:t>
            </a:fld>
            <a:endParaRPr lang="en-US"/>
          </a:p>
        </p:txBody>
      </p:sp>
    </p:spTree>
    <p:extLst>
      <p:ext uri="{BB962C8B-B14F-4D97-AF65-F5344CB8AC3E}">
        <p14:creationId xmlns:p14="http://schemas.microsoft.com/office/powerpoint/2010/main" val="2007403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46105-134F-0B84-0513-85943C050A3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226135-BC62-CABF-057E-4A0C29CBB57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0F77539-3532-5397-EE5D-C0FD9F5A2C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DD6A7C-C40C-1F90-E473-3FD9115EA4CD}"/>
              </a:ext>
            </a:extLst>
          </p:cNvPr>
          <p:cNvSpPr>
            <a:spLocks noGrp="1"/>
          </p:cNvSpPr>
          <p:nvPr>
            <p:ph type="dt" sz="half" idx="10"/>
          </p:nvPr>
        </p:nvSpPr>
        <p:spPr/>
        <p:txBody>
          <a:bodyPr/>
          <a:lstStyle/>
          <a:p>
            <a:fld id="{B25903B6-AB6D-4DD4-A8F3-3AAAC8622370}" type="datetimeFigureOut">
              <a:rPr lang="en-US" smtClean="0"/>
              <a:t>2/28/2026</a:t>
            </a:fld>
            <a:endParaRPr lang="en-US"/>
          </a:p>
        </p:txBody>
      </p:sp>
      <p:sp>
        <p:nvSpPr>
          <p:cNvPr id="6" name="Footer Placeholder 5">
            <a:extLst>
              <a:ext uri="{FF2B5EF4-FFF2-40B4-BE49-F238E27FC236}">
                <a16:creationId xmlns:a16="http://schemas.microsoft.com/office/drawing/2014/main" id="{A0156DDB-D609-57D8-3F5F-9AEE36E9B0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3C01FC-1B47-DE1A-7802-1B34F6A81A39}"/>
              </a:ext>
            </a:extLst>
          </p:cNvPr>
          <p:cNvSpPr>
            <a:spLocks noGrp="1"/>
          </p:cNvSpPr>
          <p:nvPr>
            <p:ph type="sldNum" sz="quarter" idx="12"/>
          </p:nvPr>
        </p:nvSpPr>
        <p:spPr/>
        <p:txBody>
          <a:bodyPr/>
          <a:lstStyle/>
          <a:p>
            <a:fld id="{30C0C8C2-7048-4852-834E-DF9C06EDC480}" type="slidenum">
              <a:rPr lang="en-US" smtClean="0"/>
              <a:t>‹#›</a:t>
            </a:fld>
            <a:endParaRPr lang="en-US"/>
          </a:p>
        </p:txBody>
      </p:sp>
    </p:spTree>
    <p:extLst>
      <p:ext uri="{BB962C8B-B14F-4D97-AF65-F5344CB8AC3E}">
        <p14:creationId xmlns:p14="http://schemas.microsoft.com/office/powerpoint/2010/main" val="2043524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90C6E-E4E4-2DDF-DF08-8077352FF09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9EB3F7-CB56-48DD-509D-DB3E085167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85C4160-DE54-A956-9927-9946E4B0907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5223A97-DCD5-55CE-8501-23BD48D688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49A47A-E6C6-F8AF-8D6D-A4B2971E81C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C108396-97D0-DDAA-14B6-1F11981FC829}"/>
              </a:ext>
            </a:extLst>
          </p:cNvPr>
          <p:cNvSpPr>
            <a:spLocks noGrp="1"/>
          </p:cNvSpPr>
          <p:nvPr>
            <p:ph type="dt" sz="half" idx="10"/>
          </p:nvPr>
        </p:nvSpPr>
        <p:spPr/>
        <p:txBody>
          <a:bodyPr/>
          <a:lstStyle/>
          <a:p>
            <a:fld id="{B25903B6-AB6D-4DD4-A8F3-3AAAC8622370}" type="datetimeFigureOut">
              <a:rPr lang="en-US" smtClean="0"/>
              <a:t>2/28/2026</a:t>
            </a:fld>
            <a:endParaRPr lang="en-US"/>
          </a:p>
        </p:txBody>
      </p:sp>
      <p:sp>
        <p:nvSpPr>
          <p:cNvPr id="8" name="Footer Placeholder 7">
            <a:extLst>
              <a:ext uri="{FF2B5EF4-FFF2-40B4-BE49-F238E27FC236}">
                <a16:creationId xmlns:a16="http://schemas.microsoft.com/office/drawing/2014/main" id="{2446CB4A-BE25-9640-D166-C91EB83DA3E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8DA01E0-48EB-F34D-5BC3-627585C90B89}"/>
              </a:ext>
            </a:extLst>
          </p:cNvPr>
          <p:cNvSpPr>
            <a:spLocks noGrp="1"/>
          </p:cNvSpPr>
          <p:nvPr>
            <p:ph type="sldNum" sz="quarter" idx="12"/>
          </p:nvPr>
        </p:nvSpPr>
        <p:spPr/>
        <p:txBody>
          <a:bodyPr/>
          <a:lstStyle/>
          <a:p>
            <a:fld id="{30C0C8C2-7048-4852-834E-DF9C06EDC480}" type="slidenum">
              <a:rPr lang="en-US" smtClean="0"/>
              <a:t>‹#›</a:t>
            </a:fld>
            <a:endParaRPr lang="en-US"/>
          </a:p>
        </p:txBody>
      </p:sp>
    </p:spTree>
    <p:extLst>
      <p:ext uri="{BB962C8B-B14F-4D97-AF65-F5344CB8AC3E}">
        <p14:creationId xmlns:p14="http://schemas.microsoft.com/office/powerpoint/2010/main" val="18300999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C1968-4F2E-4E39-5F49-2CB461DC0BB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7220E1F-F5DD-4CD0-F474-FE8010358B32}"/>
              </a:ext>
            </a:extLst>
          </p:cNvPr>
          <p:cNvSpPr>
            <a:spLocks noGrp="1"/>
          </p:cNvSpPr>
          <p:nvPr>
            <p:ph type="dt" sz="half" idx="10"/>
          </p:nvPr>
        </p:nvSpPr>
        <p:spPr/>
        <p:txBody>
          <a:bodyPr/>
          <a:lstStyle/>
          <a:p>
            <a:fld id="{B25903B6-AB6D-4DD4-A8F3-3AAAC8622370}" type="datetimeFigureOut">
              <a:rPr lang="en-US" smtClean="0"/>
              <a:t>2/28/2026</a:t>
            </a:fld>
            <a:endParaRPr lang="en-US"/>
          </a:p>
        </p:txBody>
      </p:sp>
      <p:sp>
        <p:nvSpPr>
          <p:cNvPr id="4" name="Footer Placeholder 3">
            <a:extLst>
              <a:ext uri="{FF2B5EF4-FFF2-40B4-BE49-F238E27FC236}">
                <a16:creationId xmlns:a16="http://schemas.microsoft.com/office/drawing/2014/main" id="{304BF562-B3E9-7690-18DA-458B661167C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B4043D-0EA8-DA10-6D43-0460F7162394}"/>
              </a:ext>
            </a:extLst>
          </p:cNvPr>
          <p:cNvSpPr>
            <a:spLocks noGrp="1"/>
          </p:cNvSpPr>
          <p:nvPr>
            <p:ph type="sldNum" sz="quarter" idx="12"/>
          </p:nvPr>
        </p:nvSpPr>
        <p:spPr/>
        <p:txBody>
          <a:bodyPr/>
          <a:lstStyle/>
          <a:p>
            <a:fld id="{30C0C8C2-7048-4852-834E-DF9C06EDC480}" type="slidenum">
              <a:rPr lang="en-US" smtClean="0"/>
              <a:t>‹#›</a:t>
            </a:fld>
            <a:endParaRPr lang="en-US"/>
          </a:p>
        </p:txBody>
      </p:sp>
    </p:spTree>
    <p:extLst>
      <p:ext uri="{BB962C8B-B14F-4D97-AF65-F5344CB8AC3E}">
        <p14:creationId xmlns:p14="http://schemas.microsoft.com/office/powerpoint/2010/main" val="3049483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F37F68C-327B-3A84-67AE-E90FCBBDD05F}"/>
              </a:ext>
            </a:extLst>
          </p:cNvPr>
          <p:cNvSpPr>
            <a:spLocks noGrp="1"/>
          </p:cNvSpPr>
          <p:nvPr>
            <p:ph type="dt" sz="half" idx="10"/>
          </p:nvPr>
        </p:nvSpPr>
        <p:spPr/>
        <p:txBody>
          <a:bodyPr/>
          <a:lstStyle/>
          <a:p>
            <a:fld id="{B25903B6-AB6D-4DD4-A8F3-3AAAC8622370}" type="datetimeFigureOut">
              <a:rPr lang="en-US" smtClean="0"/>
              <a:t>2/28/2026</a:t>
            </a:fld>
            <a:endParaRPr lang="en-US"/>
          </a:p>
        </p:txBody>
      </p:sp>
      <p:sp>
        <p:nvSpPr>
          <p:cNvPr id="3" name="Footer Placeholder 2">
            <a:extLst>
              <a:ext uri="{FF2B5EF4-FFF2-40B4-BE49-F238E27FC236}">
                <a16:creationId xmlns:a16="http://schemas.microsoft.com/office/drawing/2014/main" id="{220CFF5C-1DE7-55DA-78C7-5B913A820A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B0EA48C-49BD-600C-4626-E50A8FC62D1D}"/>
              </a:ext>
            </a:extLst>
          </p:cNvPr>
          <p:cNvSpPr>
            <a:spLocks noGrp="1"/>
          </p:cNvSpPr>
          <p:nvPr>
            <p:ph type="sldNum" sz="quarter" idx="12"/>
          </p:nvPr>
        </p:nvSpPr>
        <p:spPr/>
        <p:txBody>
          <a:bodyPr/>
          <a:lstStyle/>
          <a:p>
            <a:fld id="{30C0C8C2-7048-4852-834E-DF9C06EDC480}" type="slidenum">
              <a:rPr lang="en-US" smtClean="0"/>
              <a:t>‹#›</a:t>
            </a:fld>
            <a:endParaRPr lang="en-US"/>
          </a:p>
        </p:txBody>
      </p:sp>
    </p:spTree>
    <p:extLst>
      <p:ext uri="{BB962C8B-B14F-4D97-AF65-F5344CB8AC3E}">
        <p14:creationId xmlns:p14="http://schemas.microsoft.com/office/powerpoint/2010/main" val="291316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3161E-2032-7949-FEC0-6DBE38DE52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EB8495A-447B-82FB-4EEA-33DBD53624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8558A4-68E7-A702-8D18-B2FE857DD2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C3F042-3C69-4921-3B1F-9A5F27633E58}"/>
              </a:ext>
            </a:extLst>
          </p:cNvPr>
          <p:cNvSpPr>
            <a:spLocks noGrp="1"/>
          </p:cNvSpPr>
          <p:nvPr>
            <p:ph type="dt" sz="half" idx="10"/>
          </p:nvPr>
        </p:nvSpPr>
        <p:spPr/>
        <p:txBody>
          <a:bodyPr/>
          <a:lstStyle/>
          <a:p>
            <a:fld id="{B25903B6-AB6D-4DD4-A8F3-3AAAC8622370}" type="datetimeFigureOut">
              <a:rPr lang="en-US" smtClean="0"/>
              <a:t>2/28/2026</a:t>
            </a:fld>
            <a:endParaRPr lang="en-US"/>
          </a:p>
        </p:txBody>
      </p:sp>
      <p:sp>
        <p:nvSpPr>
          <p:cNvPr id="6" name="Footer Placeholder 5">
            <a:extLst>
              <a:ext uri="{FF2B5EF4-FFF2-40B4-BE49-F238E27FC236}">
                <a16:creationId xmlns:a16="http://schemas.microsoft.com/office/drawing/2014/main" id="{16C5D416-5ED5-71E0-0018-43184D8F38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5278CC-7F7E-52D9-3B7E-9B923A43431E}"/>
              </a:ext>
            </a:extLst>
          </p:cNvPr>
          <p:cNvSpPr>
            <a:spLocks noGrp="1"/>
          </p:cNvSpPr>
          <p:nvPr>
            <p:ph type="sldNum" sz="quarter" idx="12"/>
          </p:nvPr>
        </p:nvSpPr>
        <p:spPr/>
        <p:txBody>
          <a:bodyPr/>
          <a:lstStyle/>
          <a:p>
            <a:fld id="{30C0C8C2-7048-4852-834E-DF9C06EDC480}" type="slidenum">
              <a:rPr lang="en-US" smtClean="0"/>
              <a:t>‹#›</a:t>
            </a:fld>
            <a:endParaRPr lang="en-US"/>
          </a:p>
        </p:txBody>
      </p:sp>
    </p:spTree>
    <p:extLst>
      <p:ext uri="{BB962C8B-B14F-4D97-AF65-F5344CB8AC3E}">
        <p14:creationId xmlns:p14="http://schemas.microsoft.com/office/powerpoint/2010/main" val="3506218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D3D60-74FD-A597-3E8D-509CC96D2C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87AB1AC-3549-3A45-7B9E-6A063D9AFC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9AA0CF7-D037-D7B7-F135-B80A8D397F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5CE543-8E13-9EB6-D767-01BA63EF769F}"/>
              </a:ext>
            </a:extLst>
          </p:cNvPr>
          <p:cNvSpPr>
            <a:spLocks noGrp="1"/>
          </p:cNvSpPr>
          <p:nvPr>
            <p:ph type="dt" sz="half" idx="10"/>
          </p:nvPr>
        </p:nvSpPr>
        <p:spPr/>
        <p:txBody>
          <a:bodyPr/>
          <a:lstStyle/>
          <a:p>
            <a:fld id="{B25903B6-AB6D-4DD4-A8F3-3AAAC8622370}" type="datetimeFigureOut">
              <a:rPr lang="en-US" smtClean="0"/>
              <a:t>2/28/2026</a:t>
            </a:fld>
            <a:endParaRPr lang="en-US"/>
          </a:p>
        </p:txBody>
      </p:sp>
      <p:sp>
        <p:nvSpPr>
          <p:cNvPr id="6" name="Footer Placeholder 5">
            <a:extLst>
              <a:ext uri="{FF2B5EF4-FFF2-40B4-BE49-F238E27FC236}">
                <a16:creationId xmlns:a16="http://schemas.microsoft.com/office/drawing/2014/main" id="{5C8C9718-8120-DD0E-F8D9-F1501B7248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FF8F539-1D52-CC23-9732-EEAF5517A306}"/>
              </a:ext>
            </a:extLst>
          </p:cNvPr>
          <p:cNvSpPr>
            <a:spLocks noGrp="1"/>
          </p:cNvSpPr>
          <p:nvPr>
            <p:ph type="sldNum" sz="quarter" idx="12"/>
          </p:nvPr>
        </p:nvSpPr>
        <p:spPr/>
        <p:txBody>
          <a:bodyPr/>
          <a:lstStyle/>
          <a:p>
            <a:fld id="{30C0C8C2-7048-4852-834E-DF9C06EDC480}" type="slidenum">
              <a:rPr lang="en-US" smtClean="0"/>
              <a:t>‹#›</a:t>
            </a:fld>
            <a:endParaRPr lang="en-US"/>
          </a:p>
        </p:txBody>
      </p:sp>
    </p:spTree>
    <p:extLst>
      <p:ext uri="{BB962C8B-B14F-4D97-AF65-F5344CB8AC3E}">
        <p14:creationId xmlns:p14="http://schemas.microsoft.com/office/powerpoint/2010/main" val="143011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A5D609-357C-0320-D9C0-BCD30A74B2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F4E87E1-5015-7D9F-C0A5-7A40AD333D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2566B0-23C1-154B-324E-C7DF988EBB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25903B6-AB6D-4DD4-A8F3-3AAAC8622370}" type="datetimeFigureOut">
              <a:rPr lang="en-US" smtClean="0"/>
              <a:t>2/28/2026</a:t>
            </a:fld>
            <a:endParaRPr lang="en-US"/>
          </a:p>
        </p:txBody>
      </p:sp>
      <p:sp>
        <p:nvSpPr>
          <p:cNvPr id="5" name="Footer Placeholder 4">
            <a:extLst>
              <a:ext uri="{FF2B5EF4-FFF2-40B4-BE49-F238E27FC236}">
                <a16:creationId xmlns:a16="http://schemas.microsoft.com/office/drawing/2014/main" id="{63F52379-1F03-0C03-7C7D-39A9DD7682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533651F-2C3F-9017-B0A9-8B5BD0F4BA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0C0C8C2-7048-4852-834E-DF9C06EDC480}" type="slidenum">
              <a:rPr lang="en-US" smtClean="0"/>
              <a:t>‹#›</a:t>
            </a:fld>
            <a:endParaRPr lang="en-US"/>
          </a:p>
        </p:txBody>
      </p:sp>
    </p:spTree>
    <p:extLst>
      <p:ext uri="{BB962C8B-B14F-4D97-AF65-F5344CB8AC3E}">
        <p14:creationId xmlns:p14="http://schemas.microsoft.com/office/powerpoint/2010/main" val="1630673035"/>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
          <p:cNvSpPr txBox="1">
            <a:spLocks noGrp="1"/>
          </p:cNvSpPr>
          <p:nvPr>
            <p:ph type="ctrTitle"/>
          </p:nvPr>
        </p:nvSpPr>
        <p:spPr>
          <a:xfrm>
            <a:off x="773408" y="992094"/>
            <a:ext cx="3616913" cy="2795160"/>
          </a:xfrm>
          <a:prstGeom prst="rect">
            <a:avLst/>
          </a:prstGeom>
        </p:spPr>
        <p:txBody>
          <a:bodyPr spcFirstLastPara="1" vert="horz" lIns="91425" tIns="45700" rIns="91425" bIns="0" rtlCol="0" anchorCtr="0">
            <a:normAutofit/>
          </a:bodyPr>
          <a:lstStyle/>
          <a:p>
            <a:pPr>
              <a:spcBef>
                <a:spcPts val="0"/>
              </a:spcBef>
              <a:buClr>
                <a:schemeClr val="dk1"/>
              </a:buClr>
              <a:buSzPct val="100000"/>
            </a:pPr>
            <a:r>
              <a:rPr lang="en-US" sz="4400" dirty="0"/>
              <a:t>Ethics in Public Service: </a:t>
            </a:r>
            <a:br>
              <a:rPr lang="en-US" sz="4400" dirty="0"/>
            </a:br>
            <a:r>
              <a:rPr lang="en-US" sz="3200" dirty="0"/>
              <a:t>It’s just not worth it!</a:t>
            </a:r>
            <a:endParaRPr lang="en-US" sz="4400" dirty="0"/>
          </a:p>
        </p:txBody>
      </p:sp>
      <p:sp>
        <p:nvSpPr>
          <p:cNvPr id="130" name="Google Shape;130;p1"/>
          <p:cNvSpPr txBox="1">
            <a:spLocks noGrp="1"/>
          </p:cNvSpPr>
          <p:nvPr>
            <p:ph type="subTitle" idx="1"/>
          </p:nvPr>
        </p:nvSpPr>
        <p:spPr>
          <a:xfrm>
            <a:off x="996287" y="4121253"/>
            <a:ext cx="3125337" cy="1136843"/>
          </a:xfrm>
          <a:prstGeom prst="rect">
            <a:avLst/>
          </a:prstGeom>
        </p:spPr>
        <p:txBody>
          <a:bodyPr spcFirstLastPara="1" vert="horz" lIns="91425" tIns="91425" rIns="91425" bIns="91425" rtlCol="0" anchorCtr="0">
            <a:normAutofit/>
          </a:bodyPr>
          <a:lstStyle/>
          <a:p>
            <a:pPr>
              <a:spcBef>
                <a:spcPts val="0"/>
              </a:spcBef>
              <a:spcAft>
                <a:spcPts val="600"/>
              </a:spcAft>
              <a:buSzPts val="1800"/>
            </a:pPr>
            <a:r>
              <a:rPr lang="en-US" sz="1800" dirty="0"/>
              <a:t>Government Law Seminar 2026</a:t>
            </a:r>
          </a:p>
        </p:txBody>
      </p:sp>
      <p:pic>
        <p:nvPicPr>
          <p:cNvPr id="10" name="Picture 9" descr="A green and white logo&#10;&#10;AI-generated content may be incorrect.">
            <a:extLst>
              <a:ext uri="{FF2B5EF4-FFF2-40B4-BE49-F238E27FC236}">
                <a16:creationId xmlns:a16="http://schemas.microsoft.com/office/drawing/2014/main" id="{E59E1598-DCB9-0936-E88E-5574F132CD57}"/>
              </a:ext>
            </a:extLst>
          </p:cNvPr>
          <p:cNvPicPr>
            <a:picLocks noChangeAspect="1"/>
          </p:cNvPicPr>
          <p:nvPr/>
        </p:nvPicPr>
        <p:blipFill>
          <a:blip r:embed="rId3"/>
          <a:stretch>
            <a:fillRect/>
          </a:stretch>
        </p:blipFill>
        <p:spPr>
          <a:xfrm>
            <a:off x="6767558" y="1221749"/>
            <a:ext cx="4225792" cy="4414502"/>
          </a:xfrm>
          <a:prstGeom prst="rect">
            <a:avLst/>
          </a:prstGeom>
        </p:spPr>
      </p:pic>
      <p:sp>
        <p:nvSpPr>
          <p:cNvPr id="8" name="TextBox 7">
            <a:extLst>
              <a:ext uri="{FF2B5EF4-FFF2-40B4-BE49-F238E27FC236}">
                <a16:creationId xmlns:a16="http://schemas.microsoft.com/office/drawing/2014/main" id="{52E37CEC-E175-03DD-5230-897AB2B5F6DB}"/>
              </a:ext>
            </a:extLst>
          </p:cNvPr>
          <p:cNvSpPr txBox="1"/>
          <p:nvPr/>
        </p:nvSpPr>
        <p:spPr>
          <a:xfrm>
            <a:off x="860352" y="5362203"/>
            <a:ext cx="5235647" cy="907941"/>
          </a:xfrm>
          <a:prstGeom prst="rect">
            <a:avLst/>
          </a:prstGeom>
          <a:noFill/>
        </p:spPr>
        <p:txBody>
          <a:bodyPr wrap="square" rtlCol="0">
            <a:spAutoFit/>
          </a:bodyPr>
          <a:lstStyle/>
          <a:p>
            <a:pPr>
              <a:spcAft>
                <a:spcPts val="600"/>
              </a:spcAft>
            </a:pPr>
            <a:r>
              <a:rPr lang="en-US" sz="2400" b="1" dirty="0">
                <a:latin typeface="Aptos Display" panose="020B0004020202020204" pitchFamily="34" charset="0"/>
              </a:rPr>
              <a:t>Stark County Prosecutor Kyle L. Stone</a:t>
            </a:r>
          </a:p>
          <a:p>
            <a:pPr>
              <a:spcAft>
                <a:spcPts val="600"/>
              </a:spcAft>
            </a:pPr>
            <a:r>
              <a:rPr lang="en-US" sz="2400" b="1" dirty="0">
                <a:latin typeface="Aptos Display" panose="020B0004020202020204" pitchFamily="34" charset="0"/>
              </a:rPr>
              <a:t>February 28,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FEE39-5766-5551-983F-0FE21BB62222}"/>
              </a:ext>
            </a:extLst>
          </p:cNvPr>
          <p:cNvSpPr>
            <a:spLocks noGrp="1"/>
          </p:cNvSpPr>
          <p:nvPr>
            <p:ph type="title"/>
          </p:nvPr>
        </p:nvSpPr>
        <p:spPr/>
        <p:txBody>
          <a:bodyPr/>
          <a:lstStyle/>
          <a:p>
            <a:pPr algn="ctr"/>
            <a:r>
              <a:rPr lang="en-US" dirty="0"/>
              <a:t> Conflicts: Use of Position (102.03(D))</a:t>
            </a:r>
          </a:p>
        </p:txBody>
      </p:sp>
      <p:sp>
        <p:nvSpPr>
          <p:cNvPr id="3" name="Content Placeholder 2">
            <a:extLst>
              <a:ext uri="{FF2B5EF4-FFF2-40B4-BE49-F238E27FC236}">
                <a16:creationId xmlns:a16="http://schemas.microsoft.com/office/drawing/2014/main" id="{D7518115-3FA2-0568-6209-7DB4898BCBF8}"/>
              </a:ext>
            </a:extLst>
          </p:cNvPr>
          <p:cNvSpPr>
            <a:spLocks noGrp="1"/>
          </p:cNvSpPr>
          <p:nvPr>
            <p:ph idx="1"/>
          </p:nvPr>
        </p:nvSpPr>
        <p:spPr/>
        <p:txBody>
          <a:bodyPr/>
          <a:lstStyle/>
          <a:p>
            <a:pPr>
              <a:buFont typeface="Courier New" panose="02070309020205020404" pitchFamily="49" charset="0"/>
              <a:buChar char="o"/>
            </a:pPr>
            <a:r>
              <a:rPr lang="en-US" dirty="0"/>
              <a:t> A public official or employee is prohibited from using or authorizing the use of his or her public position to get a benefit for him or herself or for anyone else with whom he or she is closely connected </a:t>
            </a:r>
          </a:p>
          <a:p>
            <a:pPr>
              <a:buFont typeface="Courier New" panose="02070309020205020404" pitchFamily="49" charset="0"/>
              <a:buChar char="o"/>
            </a:pPr>
            <a:r>
              <a:rPr lang="en-US" dirty="0"/>
              <a:t>They also are prohibited form using his or her public position to avoid a detriment for the official or employee or closely connected person. </a:t>
            </a:r>
          </a:p>
          <a:p>
            <a:pPr lvl="1">
              <a:buFont typeface="Courier New" panose="02070309020205020404" pitchFamily="49" charset="0"/>
              <a:buChar char="o"/>
            </a:pPr>
            <a:r>
              <a:rPr lang="en-US" dirty="0"/>
              <a:t>The official or employee;</a:t>
            </a:r>
          </a:p>
          <a:p>
            <a:pPr lvl="1">
              <a:buFont typeface="Courier New" panose="02070309020205020404" pitchFamily="49" charset="0"/>
              <a:buChar char="o"/>
            </a:pPr>
            <a:r>
              <a:rPr lang="en-US" dirty="0"/>
              <a:t>One of the officials or employee’s family members; or </a:t>
            </a:r>
          </a:p>
          <a:p>
            <a:pPr lvl="1">
              <a:buFont typeface="Courier New" panose="02070309020205020404" pitchFamily="49" charset="0"/>
              <a:buChar char="o"/>
            </a:pPr>
            <a:r>
              <a:rPr lang="en-US" dirty="0"/>
              <a:t>One of the officials or employee’s business associates. </a:t>
            </a:r>
          </a:p>
          <a:p>
            <a:pPr marL="457200" lvl="1" indent="0">
              <a:buNone/>
            </a:pPr>
            <a:endParaRPr lang="en-US" dirty="0"/>
          </a:p>
        </p:txBody>
      </p:sp>
    </p:spTree>
    <p:extLst>
      <p:ext uri="{BB962C8B-B14F-4D97-AF65-F5344CB8AC3E}">
        <p14:creationId xmlns:p14="http://schemas.microsoft.com/office/powerpoint/2010/main" val="1859537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ACA42-F128-D6A8-6B7D-A12B8A10F6FA}"/>
              </a:ext>
            </a:extLst>
          </p:cNvPr>
          <p:cNvSpPr>
            <a:spLocks noGrp="1"/>
          </p:cNvSpPr>
          <p:nvPr>
            <p:ph type="title"/>
          </p:nvPr>
        </p:nvSpPr>
        <p:spPr/>
        <p:txBody>
          <a:bodyPr/>
          <a:lstStyle/>
          <a:p>
            <a:pPr algn="ctr"/>
            <a:r>
              <a:rPr lang="en-US" dirty="0"/>
              <a:t>IV. Public Contracts</a:t>
            </a:r>
          </a:p>
        </p:txBody>
      </p:sp>
      <p:sp>
        <p:nvSpPr>
          <p:cNvPr id="3" name="Content Placeholder 2">
            <a:extLst>
              <a:ext uri="{FF2B5EF4-FFF2-40B4-BE49-F238E27FC236}">
                <a16:creationId xmlns:a16="http://schemas.microsoft.com/office/drawing/2014/main" id="{5ED5F7D9-2C6D-7967-5D5F-459B63DD689B}"/>
              </a:ext>
            </a:extLst>
          </p:cNvPr>
          <p:cNvSpPr>
            <a:spLocks noGrp="1"/>
          </p:cNvSpPr>
          <p:nvPr>
            <p:ph idx="1"/>
          </p:nvPr>
        </p:nvSpPr>
        <p:spPr/>
        <p:txBody>
          <a:bodyPr>
            <a:normAutofit fontScale="92500" lnSpcReduction="20000"/>
          </a:bodyPr>
          <a:lstStyle/>
          <a:p>
            <a:r>
              <a:rPr lang="en-US" dirty="0"/>
              <a:t>Public Contract: Any purchase or acquisition of goods or services by any public agency. </a:t>
            </a:r>
          </a:p>
          <a:p>
            <a:r>
              <a:rPr lang="en-US" dirty="0"/>
              <a:t>There are 4 main restrictions (R.C. 2921.42)</a:t>
            </a:r>
          </a:p>
          <a:p>
            <a:pPr lvl="1"/>
            <a:r>
              <a:rPr lang="en-US" dirty="0"/>
              <a:t>Authorizing a public contract in which the official, a family member, or a business associate has an interest. (R.C. 2921.42(A)(1)) (Nepotism, or authorizing an employment contract for family member. </a:t>
            </a:r>
          </a:p>
          <a:p>
            <a:pPr lvl="1"/>
            <a:r>
              <a:rPr lang="en-US" dirty="0"/>
              <a:t>Authorizing an investment of public funds in which a family member or business associate has an interest or from which a family member or business associate receive a fee. (R.C. 2921.42(A)(2))</a:t>
            </a:r>
          </a:p>
          <a:p>
            <a:pPr lvl="1"/>
            <a:r>
              <a:rPr lang="en-US" dirty="0"/>
              <a:t>Profiting from a public contract authorized by the official or by a board on which he or she sits unless its competitively bid and awarded to the lowest and best bidder (R.C. 2921.42(A)(3))</a:t>
            </a:r>
          </a:p>
          <a:p>
            <a:pPr lvl="1"/>
            <a:r>
              <a:rPr lang="en-US" dirty="0"/>
              <a:t>Having an interest in a public contract of any public agency with which he or she is connected (R.C. 2921.42(A)(4)). </a:t>
            </a:r>
          </a:p>
        </p:txBody>
      </p:sp>
    </p:spTree>
    <p:extLst>
      <p:ext uri="{BB962C8B-B14F-4D97-AF65-F5344CB8AC3E}">
        <p14:creationId xmlns:p14="http://schemas.microsoft.com/office/powerpoint/2010/main" val="7275551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2BD68-5052-389D-00B4-C1A4B8DDED4B}"/>
              </a:ext>
            </a:extLst>
          </p:cNvPr>
          <p:cNvSpPr>
            <a:spLocks noGrp="1"/>
          </p:cNvSpPr>
          <p:nvPr>
            <p:ph type="title"/>
          </p:nvPr>
        </p:nvSpPr>
        <p:spPr/>
        <p:txBody>
          <a:bodyPr/>
          <a:lstStyle/>
          <a:p>
            <a:pPr algn="ctr"/>
            <a:r>
              <a:rPr lang="en-US" dirty="0"/>
              <a:t>Public Contracts Cont.</a:t>
            </a:r>
          </a:p>
        </p:txBody>
      </p:sp>
      <p:sp>
        <p:nvSpPr>
          <p:cNvPr id="3" name="Content Placeholder 2">
            <a:extLst>
              <a:ext uri="{FF2B5EF4-FFF2-40B4-BE49-F238E27FC236}">
                <a16:creationId xmlns:a16="http://schemas.microsoft.com/office/drawing/2014/main" id="{AD33B610-30EE-F024-0E80-A730B7AB7390}"/>
              </a:ext>
            </a:extLst>
          </p:cNvPr>
          <p:cNvSpPr>
            <a:spLocks noGrp="1"/>
          </p:cNvSpPr>
          <p:nvPr>
            <p:ph idx="1"/>
          </p:nvPr>
        </p:nvSpPr>
        <p:spPr/>
        <p:txBody>
          <a:bodyPr/>
          <a:lstStyle/>
          <a:p>
            <a:r>
              <a:rPr lang="en-US" dirty="0"/>
              <a:t>A contract and investment in which an official or the official’s family members or business associates, have an interest in violation of R.C. 2921.42(A) are VOID and UNENFORCEABLE</a:t>
            </a:r>
          </a:p>
          <a:p>
            <a:endParaRPr lang="en-US" dirty="0"/>
          </a:p>
          <a:p>
            <a:endParaRPr lang="en-US" dirty="0"/>
          </a:p>
          <a:p>
            <a:r>
              <a:rPr lang="en-US" dirty="0"/>
              <a:t>An employment contract is considered a “public contract” and the same restrictions apply </a:t>
            </a:r>
          </a:p>
        </p:txBody>
      </p:sp>
    </p:spTree>
    <p:extLst>
      <p:ext uri="{BB962C8B-B14F-4D97-AF65-F5344CB8AC3E}">
        <p14:creationId xmlns:p14="http://schemas.microsoft.com/office/powerpoint/2010/main" val="30879337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71B29-1A3D-6864-4D29-B26EF4588658}"/>
              </a:ext>
            </a:extLst>
          </p:cNvPr>
          <p:cNvSpPr>
            <a:spLocks noGrp="1"/>
          </p:cNvSpPr>
          <p:nvPr>
            <p:ph type="title"/>
          </p:nvPr>
        </p:nvSpPr>
        <p:spPr/>
        <p:txBody>
          <a:bodyPr/>
          <a:lstStyle/>
          <a:p>
            <a:pPr algn="ctr"/>
            <a:r>
              <a:rPr lang="en-US" dirty="0"/>
              <a:t>Exceptions </a:t>
            </a:r>
          </a:p>
        </p:txBody>
      </p:sp>
      <p:sp>
        <p:nvSpPr>
          <p:cNvPr id="3" name="Content Placeholder 2">
            <a:extLst>
              <a:ext uri="{FF2B5EF4-FFF2-40B4-BE49-F238E27FC236}">
                <a16:creationId xmlns:a16="http://schemas.microsoft.com/office/drawing/2014/main" id="{126B1113-81CC-D095-4FA0-2C0768D0CC6D}"/>
              </a:ext>
            </a:extLst>
          </p:cNvPr>
          <p:cNvSpPr>
            <a:spLocks noGrp="1"/>
          </p:cNvSpPr>
          <p:nvPr>
            <p:ph idx="1"/>
          </p:nvPr>
        </p:nvSpPr>
        <p:spPr/>
        <p:txBody>
          <a:bodyPr>
            <a:normAutofit lnSpcReduction="10000"/>
          </a:bodyPr>
          <a:lstStyle/>
          <a:p>
            <a:pPr marL="514350" indent="-514350">
              <a:buFont typeface="+mj-lt"/>
              <a:buAutoNum type="arabicPeriod"/>
            </a:pPr>
            <a:r>
              <a:rPr lang="en-US" dirty="0"/>
              <a:t>The officials interest is limited to being a minority stockholder or a creditor of a company that sells goods or services to the agency. Must file an affidavit disclosing his or her interest in the contract (2921.42(B)).</a:t>
            </a:r>
          </a:p>
          <a:p>
            <a:pPr marL="514350" indent="-514350">
              <a:buFont typeface="+mj-lt"/>
              <a:buAutoNum type="arabicPeriod"/>
            </a:pPr>
            <a:r>
              <a:rPr lang="en-US" dirty="0"/>
              <a:t>The official can meet all parts of a 4-part test (R.C. 2921.42(C))</a:t>
            </a:r>
          </a:p>
          <a:p>
            <a:pPr marL="971550" lvl="1" indent="-514350">
              <a:buFont typeface="+mj-lt"/>
              <a:buAutoNum type="arabicPeriod"/>
            </a:pPr>
            <a:r>
              <a:rPr lang="en-US" dirty="0"/>
              <a:t>The contract is for necessary goods or services; </a:t>
            </a:r>
          </a:p>
          <a:p>
            <a:pPr marL="971550" lvl="1" indent="-514350">
              <a:buFont typeface="+mj-lt"/>
              <a:buAutoNum type="arabicPeriod"/>
            </a:pPr>
            <a:r>
              <a:rPr lang="en-US" dirty="0"/>
              <a:t>The goods or services are unobtainable elsewhere for the same or lower cost or course of dealing that began before serving the public agency.</a:t>
            </a:r>
          </a:p>
          <a:p>
            <a:pPr marL="971550" lvl="1" indent="-514350">
              <a:buFont typeface="+mj-lt"/>
              <a:buAutoNum type="arabicPeriod"/>
            </a:pPr>
            <a:r>
              <a:rPr lang="en-US" dirty="0"/>
              <a:t>The official or employee gives the public agency the same or better treatment than other clients or customers</a:t>
            </a:r>
          </a:p>
          <a:p>
            <a:pPr marL="971550" lvl="1" indent="-514350">
              <a:buFont typeface="+mj-lt"/>
              <a:buAutoNum type="arabicPeriod"/>
            </a:pPr>
            <a:r>
              <a:rPr lang="en-US" dirty="0"/>
              <a:t>Official or employee takes no part in the deliberations or decisions of the public agency on the contract </a:t>
            </a:r>
          </a:p>
        </p:txBody>
      </p:sp>
    </p:spTree>
    <p:extLst>
      <p:ext uri="{BB962C8B-B14F-4D97-AF65-F5344CB8AC3E}">
        <p14:creationId xmlns:p14="http://schemas.microsoft.com/office/powerpoint/2010/main" val="7941519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FD6F7-92B0-618C-2382-B6E76B18FC8A}"/>
              </a:ext>
            </a:extLst>
          </p:cNvPr>
          <p:cNvSpPr>
            <a:spLocks noGrp="1"/>
          </p:cNvSpPr>
          <p:nvPr>
            <p:ph type="title"/>
          </p:nvPr>
        </p:nvSpPr>
        <p:spPr/>
        <p:txBody>
          <a:bodyPr/>
          <a:lstStyle/>
          <a:p>
            <a:pPr algn="ctr"/>
            <a:r>
              <a:rPr lang="en-US" dirty="0"/>
              <a:t>V. Campaign Related Issues (R.C. 2921.43(C) and (F); R.C. 102.03(G)</a:t>
            </a:r>
          </a:p>
        </p:txBody>
      </p:sp>
      <p:sp>
        <p:nvSpPr>
          <p:cNvPr id="3" name="Content Placeholder 2">
            <a:extLst>
              <a:ext uri="{FF2B5EF4-FFF2-40B4-BE49-F238E27FC236}">
                <a16:creationId xmlns:a16="http://schemas.microsoft.com/office/drawing/2014/main" id="{51FE2935-A2F9-BC60-5E87-D6FE157C4819}"/>
              </a:ext>
            </a:extLst>
          </p:cNvPr>
          <p:cNvSpPr>
            <a:spLocks noGrp="1"/>
          </p:cNvSpPr>
          <p:nvPr>
            <p:ph idx="1"/>
          </p:nvPr>
        </p:nvSpPr>
        <p:spPr/>
        <p:txBody>
          <a:bodyPr/>
          <a:lstStyle/>
          <a:p>
            <a:r>
              <a:rPr lang="en-US" dirty="0"/>
              <a:t>While the Ethics Commission does not have jurisdiction over campaign finance or election laws it does provide guidance regarding campaign contributions: </a:t>
            </a:r>
          </a:p>
          <a:p>
            <a:pPr lvl="1"/>
            <a:r>
              <a:rPr lang="en-US" dirty="0"/>
              <a:t>One is prohibited from coercing campaign contributions for any candidate, campaign committee, legislative campaign committee, or PAC in return for appointing, securing employment, promoting, or otherwise affecting any material aspects of any person’s public employment.</a:t>
            </a:r>
          </a:p>
          <a:p>
            <a:pPr lvl="1"/>
            <a:r>
              <a:rPr lang="en-US" dirty="0"/>
              <a:t>Ordinary campaign contributions are ok even where a nexus exists between the public office and the contributor. </a:t>
            </a:r>
          </a:p>
          <a:p>
            <a:pPr lvl="1"/>
            <a:r>
              <a:rPr lang="en-US" dirty="0"/>
              <a:t>Voluntary campaign contributions are acceptable for any person or campaign fund. </a:t>
            </a:r>
          </a:p>
        </p:txBody>
      </p:sp>
    </p:spTree>
    <p:extLst>
      <p:ext uri="{BB962C8B-B14F-4D97-AF65-F5344CB8AC3E}">
        <p14:creationId xmlns:p14="http://schemas.microsoft.com/office/powerpoint/2010/main" val="38795152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1A393-F91C-599A-AFF8-9C49942022B9}"/>
              </a:ext>
            </a:extLst>
          </p:cNvPr>
          <p:cNvSpPr>
            <a:spLocks noGrp="1"/>
          </p:cNvSpPr>
          <p:nvPr>
            <p:ph type="title"/>
          </p:nvPr>
        </p:nvSpPr>
        <p:spPr/>
        <p:txBody>
          <a:bodyPr/>
          <a:lstStyle/>
          <a:p>
            <a:pPr algn="ctr"/>
            <a:r>
              <a:rPr lang="en-US" dirty="0"/>
              <a:t>VI. Consequences of Ethical Violations</a:t>
            </a:r>
          </a:p>
        </p:txBody>
      </p:sp>
      <p:sp>
        <p:nvSpPr>
          <p:cNvPr id="3" name="Content Placeholder 2">
            <a:extLst>
              <a:ext uri="{FF2B5EF4-FFF2-40B4-BE49-F238E27FC236}">
                <a16:creationId xmlns:a16="http://schemas.microsoft.com/office/drawing/2014/main" id="{BDD8EC19-977F-DD00-429D-5D7A12B6F98D}"/>
              </a:ext>
            </a:extLst>
          </p:cNvPr>
          <p:cNvSpPr>
            <a:spLocks noGrp="1"/>
          </p:cNvSpPr>
          <p:nvPr>
            <p:ph idx="1"/>
          </p:nvPr>
        </p:nvSpPr>
        <p:spPr/>
        <p:txBody>
          <a:bodyPr/>
          <a:lstStyle/>
          <a:p>
            <a:r>
              <a:rPr lang="en-US" dirty="0"/>
              <a:t>All of the provisions of the Ethics law are criminal prohibitions. Most of the provisions are first-degree misdemeanors, with max. fine of $1,000 and a minimum jail term of 6 months or both. </a:t>
            </a:r>
          </a:p>
          <a:p>
            <a:r>
              <a:rPr lang="en-US" dirty="0"/>
              <a:t>Two of the public contract prohibitions are 4</a:t>
            </a:r>
            <a:r>
              <a:rPr lang="en-US" baseline="30000" dirty="0"/>
              <a:t>th</a:t>
            </a:r>
            <a:r>
              <a:rPr lang="en-US" dirty="0"/>
              <a:t> degree felonies, with a max fine of $5,000 and a maximum term of 18 months or both. </a:t>
            </a:r>
          </a:p>
          <a:p>
            <a:r>
              <a:rPr lang="en-US" dirty="0"/>
              <a:t>An individual who is convicted of receiving supplemental compensation will be barred from holding public office, public employment, or any position of trust for seven years. </a:t>
            </a:r>
          </a:p>
        </p:txBody>
      </p:sp>
    </p:spTree>
    <p:extLst>
      <p:ext uri="{BB962C8B-B14F-4D97-AF65-F5344CB8AC3E}">
        <p14:creationId xmlns:p14="http://schemas.microsoft.com/office/powerpoint/2010/main" val="36709220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B4885-757B-9BF9-5D97-2C09DFDC7F76}"/>
              </a:ext>
            </a:extLst>
          </p:cNvPr>
          <p:cNvSpPr>
            <a:spLocks noGrp="1"/>
          </p:cNvSpPr>
          <p:nvPr>
            <p:ph type="title"/>
          </p:nvPr>
        </p:nvSpPr>
        <p:spPr/>
        <p:txBody>
          <a:bodyPr/>
          <a:lstStyle/>
          <a:p>
            <a:pPr algn="ctr"/>
            <a:r>
              <a:rPr lang="en-US" dirty="0"/>
              <a:t>Consequences Continued</a:t>
            </a:r>
          </a:p>
        </p:txBody>
      </p:sp>
      <p:sp>
        <p:nvSpPr>
          <p:cNvPr id="3" name="Content Placeholder 2">
            <a:extLst>
              <a:ext uri="{FF2B5EF4-FFF2-40B4-BE49-F238E27FC236}">
                <a16:creationId xmlns:a16="http://schemas.microsoft.com/office/drawing/2014/main" id="{578F2794-4933-C5B9-E51C-730F2F1646B7}"/>
              </a:ext>
            </a:extLst>
          </p:cNvPr>
          <p:cNvSpPr>
            <a:spLocks noGrp="1"/>
          </p:cNvSpPr>
          <p:nvPr>
            <p:ph idx="1"/>
          </p:nvPr>
        </p:nvSpPr>
        <p:spPr/>
        <p:txBody>
          <a:bodyPr>
            <a:normAutofit/>
          </a:bodyPr>
          <a:lstStyle/>
          <a:p>
            <a:r>
              <a:rPr lang="en-US" sz="4000" dirty="0"/>
              <a:t>Professional Reputation Harmed: </a:t>
            </a:r>
          </a:p>
          <a:p>
            <a:endParaRPr lang="en-US" sz="4000" dirty="0"/>
          </a:p>
          <a:p>
            <a:r>
              <a:rPr lang="en-US" sz="4000" dirty="0"/>
              <a:t>Loss of publics trust: </a:t>
            </a:r>
          </a:p>
          <a:p>
            <a:endParaRPr lang="en-US" sz="4000" dirty="0"/>
          </a:p>
          <a:p>
            <a:r>
              <a:rPr lang="en-US" sz="4000" dirty="0"/>
              <a:t>Possible liability bestowed on the agency:</a:t>
            </a:r>
          </a:p>
        </p:txBody>
      </p:sp>
    </p:spTree>
    <p:extLst>
      <p:ext uri="{BB962C8B-B14F-4D97-AF65-F5344CB8AC3E}">
        <p14:creationId xmlns:p14="http://schemas.microsoft.com/office/powerpoint/2010/main" val="35583655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ACA09-A96F-6645-CD94-1071B267EE9D}"/>
              </a:ext>
            </a:extLst>
          </p:cNvPr>
          <p:cNvSpPr>
            <a:spLocks noGrp="1"/>
          </p:cNvSpPr>
          <p:nvPr>
            <p:ph type="title"/>
          </p:nvPr>
        </p:nvSpPr>
        <p:spPr/>
        <p:txBody>
          <a:bodyPr/>
          <a:lstStyle/>
          <a:p>
            <a:pPr algn="ctr"/>
            <a:r>
              <a:rPr lang="en-US" dirty="0"/>
              <a:t>VII. Best Practices for Ethical Decision-Making</a:t>
            </a:r>
          </a:p>
        </p:txBody>
      </p:sp>
      <p:sp>
        <p:nvSpPr>
          <p:cNvPr id="3" name="Content Placeholder 2">
            <a:extLst>
              <a:ext uri="{FF2B5EF4-FFF2-40B4-BE49-F238E27FC236}">
                <a16:creationId xmlns:a16="http://schemas.microsoft.com/office/drawing/2014/main" id="{6D8DC8DD-053A-DDEE-1FA3-1C574DB6CB4F}"/>
              </a:ext>
            </a:extLst>
          </p:cNvPr>
          <p:cNvSpPr>
            <a:spLocks noGrp="1"/>
          </p:cNvSpPr>
          <p:nvPr>
            <p:ph idx="1"/>
          </p:nvPr>
        </p:nvSpPr>
        <p:spPr/>
        <p:txBody>
          <a:bodyPr/>
          <a:lstStyle/>
          <a:p>
            <a:r>
              <a:rPr lang="en-US" dirty="0"/>
              <a:t>ALWAYS GET ADVICE FROM YOUR LEGAL COUNSEL</a:t>
            </a:r>
          </a:p>
          <a:p>
            <a:r>
              <a:rPr lang="en-US" dirty="0"/>
              <a:t>Take your oath of office seriously</a:t>
            </a:r>
          </a:p>
          <a:p>
            <a:r>
              <a:rPr lang="en-US" dirty="0"/>
              <a:t>Always lean on the side of caution and do what is right! </a:t>
            </a:r>
          </a:p>
          <a:p>
            <a:r>
              <a:rPr lang="en-US" dirty="0"/>
              <a:t>ALWAYS GET ADVICE FROM YOUR LEGAL COUNSEL </a:t>
            </a:r>
          </a:p>
          <a:p>
            <a:r>
              <a:rPr lang="en-US" dirty="0"/>
              <a:t>Cultivate a culture of integrity and honesty.</a:t>
            </a:r>
          </a:p>
          <a:p>
            <a:r>
              <a:rPr lang="en-US" dirty="0"/>
              <a:t>Prioritize the public interest over yours and those connected to you!</a:t>
            </a:r>
          </a:p>
          <a:p>
            <a:r>
              <a:rPr lang="en-US" dirty="0"/>
              <a:t>ALWAYS GET ADVICE FROM YOUR LEGAL COUNSEL</a:t>
            </a:r>
          </a:p>
        </p:txBody>
      </p:sp>
    </p:spTree>
    <p:extLst>
      <p:ext uri="{BB962C8B-B14F-4D97-AF65-F5344CB8AC3E}">
        <p14:creationId xmlns:p14="http://schemas.microsoft.com/office/powerpoint/2010/main" val="39316131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9DE85-D265-F86C-5E07-A36AF3FD94E4}"/>
              </a:ext>
            </a:extLst>
          </p:cNvPr>
          <p:cNvSpPr>
            <a:spLocks noGrp="1"/>
          </p:cNvSpPr>
          <p:nvPr>
            <p:ph type="title"/>
          </p:nvPr>
        </p:nvSpPr>
        <p:spPr/>
        <p:txBody>
          <a:bodyPr/>
          <a:lstStyle/>
          <a:p>
            <a:pPr algn="ctr"/>
            <a:r>
              <a:rPr lang="en-US" dirty="0"/>
              <a:t>Questions???</a:t>
            </a:r>
          </a:p>
        </p:txBody>
      </p:sp>
      <p:sp>
        <p:nvSpPr>
          <p:cNvPr id="3" name="Content Placeholder 2">
            <a:extLst>
              <a:ext uri="{FF2B5EF4-FFF2-40B4-BE49-F238E27FC236}">
                <a16:creationId xmlns:a16="http://schemas.microsoft.com/office/drawing/2014/main" id="{AA429110-63DB-0609-9BAC-F95DFA066A17}"/>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950397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A5886-A655-68FD-597C-2CFF1E84EB82}"/>
              </a:ext>
            </a:extLst>
          </p:cNvPr>
          <p:cNvSpPr>
            <a:spLocks noGrp="1"/>
          </p:cNvSpPr>
          <p:nvPr>
            <p:ph type="title"/>
          </p:nvPr>
        </p:nvSpPr>
        <p:spPr/>
        <p:txBody>
          <a:bodyPr/>
          <a:lstStyle/>
          <a:p>
            <a:pPr algn="ctr"/>
            <a:r>
              <a:rPr lang="en-US" dirty="0"/>
              <a:t>Rules Are in Place for a Reason</a:t>
            </a:r>
          </a:p>
        </p:txBody>
      </p:sp>
      <p:sp>
        <p:nvSpPr>
          <p:cNvPr id="3" name="Content Placeholder 2">
            <a:extLst>
              <a:ext uri="{FF2B5EF4-FFF2-40B4-BE49-F238E27FC236}">
                <a16:creationId xmlns:a16="http://schemas.microsoft.com/office/drawing/2014/main" id="{FD0AF65B-FEBC-B6C0-9941-3689029E1065}"/>
              </a:ext>
            </a:extLst>
          </p:cNvPr>
          <p:cNvSpPr>
            <a:spLocks noGrp="1"/>
          </p:cNvSpPr>
          <p:nvPr>
            <p:ph idx="1"/>
          </p:nvPr>
        </p:nvSpPr>
        <p:spPr/>
        <p:txBody>
          <a:bodyPr/>
          <a:lstStyle/>
          <a:p>
            <a:r>
              <a:rPr lang="en-US" dirty="0"/>
              <a:t>ORC 102 Provides for four provisions of Ethics Law that establish the authority and duties of the Ethics Commission. </a:t>
            </a:r>
          </a:p>
          <a:p>
            <a:pPr marL="971550" lvl="1" indent="-514350">
              <a:buFont typeface="+mj-lt"/>
              <a:buAutoNum type="romanUcPeriod"/>
            </a:pPr>
            <a:r>
              <a:rPr lang="en-US" dirty="0"/>
              <a:t>R.C. 102.05: Creates and empowers the Ethics Commission. (enabling statute)</a:t>
            </a:r>
          </a:p>
          <a:p>
            <a:pPr marL="971550" lvl="1" indent="-514350">
              <a:buFont typeface="+mj-lt"/>
              <a:buAutoNum type="romanUcPeriod"/>
            </a:pPr>
            <a:r>
              <a:rPr lang="en-US" dirty="0"/>
              <a:t>R.C. 102.06: Describes the Commissions investigative authority and the confidentiality of those investigations, (subpoena and hearing authority)</a:t>
            </a:r>
          </a:p>
          <a:p>
            <a:pPr marL="971550" lvl="1" indent="-514350">
              <a:buFont typeface="+mj-lt"/>
              <a:buAutoNum type="romanUcPeriod"/>
            </a:pPr>
            <a:r>
              <a:rPr lang="en-US" dirty="0"/>
              <a:t>R.C. 102.07: Confidential nature of Ethics Commission records. </a:t>
            </a:r>
          </a:p>
          <a:p>
            <a:pPr marL="971550" lvl="1" indent="-514350">
              <a:buFont typeface="+mj-lt"/>
              <a:buAutoNum type="romanUcPeriod"/>
            </a:pPr>
            <a:r>
              <a:rPr lang="en-US" dirty="0"/>
              <a:t>R.C. 102.08: Provides 3 other areas of Commissions authority</a:t>
            </a:r>
          </a:p>
          <a:p>
            <a:pPr marL="1428750" lvl="2" indent="-514350">
              <a:buFont typeface="+mj-lt"/>
              <a:buAutoNum type="romanUcPeriod"/>
            </a:pPr>
            <a:r>
              <a:rPr lang="en-US" dirty="0"/>
              <a:t>Advisory Opinions, Educational programs, Legislative Recommendations</a:t>
            </a:r>
          </a:p>
          <a:p>
            <a:r>
              <a:rPr lang="en-US" dirty="0"/>
              <a:t>Public Trust is the foundation of government! And Ethics Matter!  </a:t>
            </a:r>
          </a:p>
        </p:txBody>
      </p:sp>
    </p:spTree>
    <p:extLst>
      <p:ext uri="{BB962C8B-B14F-4D97-AF65-F5344CB8AC3E}">
        <p14:creationId xmlns:p14="http://schemas.microsoft.com/office/powerpoint/2010/main" val="197412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DCDD6-EA6D-182D-E9FA-546B38067349}"/>
              </a:ext>
            </a:extLst>
          </p:cNvPr>
          <p:cNvSpPr>
            <a:spLocks noGrp="1"/>
          </p:cNvSpPr>
          <p:nvPr>
            <p:ph type="title"/>
          </p:nvPr>
        </p:nvSpPr>
        <p:spPr/>
        <p:txBody>
          <a:bodyPr/>
          <a:lstStyle/>
          <a:p>
            <a:pPr algn="ctr"/>
            <a:r>
              <a:rPr lang="en-US" dirty="0"/>
              <a:t>Presentation Overview</a:t>
            </a:r>
          </a:p>
        </p:txBody>
      </p:sp>
      <p:sp>
        <p:nvSpPr>
          <p:cNvPr id="3" name="Content Placeholder 2">
            <a:extLst>
              <a:ext uri="{FF2B5EF4-FFF2-40B4-BE49-F238E27FC236}">
                <a16:creationId xmlns:a16="http://schemas.microsoft.com/office/drawing/2014/main" id="{DFA7E4A1-8E4B-297F-A5F3-07BA31C6D9D9}"/>
              </a:ext>
            </a:extLst>
          </p:cNvPr>
          <p:cNvSpPr>
            <a:spLocks noGrp="1"/>
          </p:cNvSpPr>
          <p:nvPr>
            <p:ph idx="1"/>
          </p:nvPr>
        </p:nvSpPr>
        <p:spPr/>
        <p:txBody>
          <a:bodyPr/>
          <a:lstStyle/>
          <a:p>
            <a:pPr marL="571500" indent="-571500">
              <a:buFont typeface="+mj-lt"/>
              <a:buAutoNum type="romanUcPeriod"/>
            </a:pPr>
            <a:r>
              <a:rPr lang="en-US" dirty="0"/>
              <a:t>Ethics vs. Legality</a:t>
            </a:r>
          </a:p>
          <a:p>
            <a:pPr marL="571500" indent="-571500">
              <a:buFont typeface="+mj-lt"/>
              <a:buAutoNum type="romanUcPeriod"/>
            </a:pPr>
            <a:r>
              <a:rPr lang="en-US" dirty="0"/>
              <a:t>Public Trust &amp; Accountability </a:t>
            </a:r>
          </a:p>
          <a:p>
            <a:pPr marL="571500" indent="-571500">
              <a:buFont typeface="+mj-lt"/>
              <a:buAutoNum type="romanUcPeriod"/>
            </a:pPr>
            <a:r>
              <a:rPr lang="en-US" dirty="0"/>
              <a:t>Conflicts of Interest </a:t>
            </a:r>
          </a:p>
          <a:p>
            <a:pPr marL="1028700" lvl="1" indent="-571500">
              <a:buFont typeface="+mj-lt"/>
              <a:buAutoNum type="romanUcPeriod"/>
            </a:pPr>
            <a:r>
              <a:rPr lang="en-US" dirty="0"/>
              <a:t>Conflicts: Gifts &amp; Use of Position</a:t>
            </a:r>
          </a:p>
          <a:p>
            <a:pPr marL="571500" indent="-571500">
              <a:buFont typeface="+mj-lt"/>
              <a:buAutoNum type="romanUcPeriod"/>
            </a:pPr>
            <a:r>
              <a:rPr lang="en-US" dirty="0"/>
              <a:t>Public Contracts</a:t>
            </a:r>
          </a:p>
          <a:p>
            <a:pPr marL="571500" indent="-571500">
              <a:buFont typeface="+mj-lt"/>
              <a:buAutoNum type="romanUcPeriod"/>
            </a:pPr>
            <a:r>
              <a:rPr lang="en-US" dirty="0"/>
              <a:t>Campaign Issues</a:t>
            </a:r>
          </a:p>
          <a:p>
            <a:pPr marL="571500" indent="-571500">
              <a:buFont typeface="+mj-lt"/>
              <a:buAutoNum type="romanUcPeriod"/>
            </a:pPr>
            <a:r>
              <a:rPr lang="en-US" dirty="0"/>
              <a:t>Consequences of Ethical Violations</a:t>
            </a:r>
          </a:p>
          <a:p>
            <a:pPr marL="571500" indent="-571500">
              <a:buFont typeface="+mj-lt"/>
              <a:buAutoNum type="romanUcPeriod"/>
            </a:pPr>
            <a:r>
              <a:rPr lang="en-US" dirty="0"/>
              <a:t>Best Practices for Ethical Decision-Making</a:t>
            </a:r>
          </a:p>
        </p:txBody>
      </p:sp>
    </p:spTree>
    <p:extLst>
      <p:ext uri="{BB962C8B-B14F-4D97-AF65-F5344CB8AC3E}">
        <p14:creationId xmlns:p14="http://schemas.microsoft.com/office/powerpoint/2010/main" val="231962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E6744-3474-5337-09AE-7D10932B1292}"/>
              </a:ext>
            </a:extLst>
          </p:cNvPr>
          <p:cNvSpPr>
            <a:spLocks noGrp="1"/>
          </p:cNvSpPr>
          <p:nvPr>
            <p:ph type="title"/>
          </p:nvPr>
        </p:nvSpPr>
        <p:spPr/>
        <p:txBody>
          <a:bodyPr/>
          <a:lstStyle/>
          <a:p>
            <a:pPr algn="ctr"/>
            <a:r>
              <a:rPr lang="en-US" dirty="0"/>
              <a:t>I. Ethics vs. Legality</a:t>
            </a:r>
          </a:p>
        </p:txBody>
      </p:sp>
      <p:sp>
        <p:nvSpPr>
          <p:cNvPr id="3" name="Content Placeholder 2">
            <a:extLst>
              <a:ext uri="{FF2B5EF4-FFF2-40B4-BE49-F238E27FC236}">
                <a16:creationId xmlns:a16="http://schemas.microsoft.com/office/drawing/2014/main" id="{1E8F4D65-73DE-0074-DC95-9FD5B4D2E194}"/>
              </a:ext>
            </a:extLst>
          </p:cNvPr>
          <p:cNvSpPr>
            <a:spLocks noGrp="1"/>
          </p:cNvSpPr>
          <p:nvPr>
            <p:ph idx="1"/>
          </p:nvPr>
        </p:nvSpPr>
        <p:spPr/>
        <p:txBody>
          <a:bodyPr/>
          <a:lstStyle/>
          <a:p>
            <a:r>
              <a:rPr lang="en-US" dirty="0"/>
              <a:t>Just because its legal doesn’t means its ethical! </a:t>
            </a:r>
          </a:p>
          <a:p>
            <a:r>
              <a:rPr lang="en-US" dirty="0"/>
              <a:t>While legality defines minimum criminal standards, ethics involve higher standards of integrity, avoiding appearances of impropriety, and unbiased public decision-making. </a:t>
            </a:r>
          </a:p>
          <a:p>
            <a:pPr lvl="1"/>
            <a:r>
              <a:rPr lang="en-US" dirty="0"/>
              <a:t>Legal violations can sometimes lead to criminal action such as fines, removal from office or even jail/prison. </a:t>
            </a:r>
          </a:p>
          <a:p>
            <a:pPr lvl="1"/>
            <a:r>
              <a:rPr lang="en-US" dirty="0"/>
              <a:t>Ethical: May not rise to the level of being a legal violation however it brings into question the integrity of the position/person and could damage public trust. Also possible that it violates agency code of conduct. </a:t>
            </a:r>
          </a:p>
        </p:txBody>
      </p:sp>
    </p:spTree>
    <p:extLst>
      <p:ext uri="{BB962C8B-B14F-4D97-AF65-F5344CB8AC3E}">
        <p14:creationId xmlns:p14="http://schemas.microsoft.com/office/powerpoint/2010/main" val="351537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EB205-6A7E-DE93-96F0-8F03D4E04C4F}"/>
              </a:ext>
            </a:extLst>
          </p:cNvPr>
          <p:cNvSpPr>
            <a:spLocks noGrp="1"/>
          </p:cNvSpPr>
          <p:nvPr>
            <p:ph type="title"/>
          </p:nvPr>
        </p:nvSpPr>
        <p:spPr/>
        <p:txBody>
          <a:bodyPr/>
          <a:lstStyle/>
          <a:p>
            <a:pPr algn="ctr"/>
            <a:r>
              <a:rPr lang="en-US" dirty="0"/>
              <a:t>Legal Standards (Ohio Ethics Law)</a:t>
            </a:r>
          </a:p>
        </p:txBody>
      </p:sp>
      <p:sp>
        <p:nvSpPr>
          <p:cNvPr id="3" name="Content Placeholder 2">
            <a:extLst>
              <a:ext uri="{FF2B5EF4-FFF2-40B4-BE49-F238E27FC236}">
                <a16:creationId xmlns:a16="http://schemas.microsoft.com/office/drawing/2014/main" id="{06F008E7-8742-A93C-9E3D-C0385491DFC8}"/>
              </a:ext>
            </a:extLst>
          </p:cNvPr>
          <p:cNvSpPr>
            <a:spLocks noGrp="1"/>
          </p:cNvSpPr>
          <p:nvPr>
            <p:ph idx="1"/>
          </p:nvPr>
        </p:nvSpPr>
        <p:spPr/>
        <p:txBody>
          <a:bodyPr>
            <a:normAutofit fontScale="92500" lnSpcReduction="10000"/>
          </a:bodyPr>
          <a:lstStyle/>
          <a:p>
            <a:pPr marL="514350" indent="-514350">
              <a:buFont typeface="+mj-lt"/>
              <a:buAutoNum type="arabicPeriod"/>
            </a:pPr>
            <a:r>
              <a:rPr lang="en-US" dirty="0"/>
              <a:t>Conflicts of Interest: Prohibits Officials from participating in decisions directly affecting their own financial interest, or family/business associate.</a:t>
            </a:r>
          </a:p>
          <a:p>
            <a:pPr marL="514350" indent="-514350">
              <a:buFont typeface="+mj-lt"/>
              <a:buAutoNum type="arabicPeriod"/>
            </a:pPr>
            <a:r>
              <a:rPr lang="en-US" dirty="0"/>
              <a:t>Nepotism: Can not use public position to hire or secure jobs for family members </a:t>
            </a:r>
          </a:p>
          <a:p>
            <a:pPr marL="514350" indent="-514350">
              <a:buFont typeface="+mj-lt"/>
              <a:buAutoNum type="arabicPeriod"/>
            </a:pPr>
            <a:r>
              <a:rPr lang="en-US" dirty="0"/>
              <a:t>Gifts/Gratuities: Can’t solicit or accept substantial, improper items of value from those dealing with the agency. </a:t>
            </a:r>
          </a:p>
          <a:p>
            <a:pPr marL="514350" indent="-514350">
              <a:buFont typeface="+mj-lt"/>
              <a:buAutoNum type="arabicPeriod"/>
            </a:pPr>
            <a:r>
              <a:rPr lang="en-US" dirty="0"/>
              <a:t>Revolving Door: Former officials can’t represent clients on a matter they previously participated in.</a:t>
            </a:r>
          </a:p>
          <a:p>
            <a:pPr marL="514350" indent="-514350">
              <a:buFont typeface="+mj-lt"/>
              <a:buAutoNum type="arabicPeriod"/>
            </a:pPr>
            <a:r>
              <a:rPr lang="en-US" dirty="0"/>
              <a:t>Confidential Information: Can’t use or disclose  confidential information. </a:t>
            </a:r>
          </a:p>
        </p:txBody>
      </p:sp>
    </p:spTree>
    <p:extLst>
      <p:ext uri="{BB962C8B-B14F-4D97-AF65-F5344CB8AC3E}">
        <p14:creationId xmlns:p14="http://schemas.microsoft.com/office/powerpoint/2010/main" val="3232150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46E1E-6186-6113-1369-D24C2870F324}"/>
              </a:ext>
            </a:extLst>
          </p:cNvPr>
          <p:cNvSpPr>
            <a:spLocks noGrp="1"/>
          </p:cNvSpPr>
          <p:nvPr>
            <p:ph type="title"/>
          </p:nvPr>
        </p:nvSpPr>
        <p:spPr/>
        <p:txBody>
          <a:bodyPr/>
          <a:lstStyle/>
          <a:p>
            <a:pPr algn="ctr"/>
            <a:r>
              <a:rPr lang="en-US" dirty="0"/>
              <a:t>Ethical Standards </a:t>
            </a:r>
          </a:p>
        </p:txBody>
      </p:sp>
      <p:sp>
        <p:nvSpPr>
          <p:cNvPr id="3" name="Content Placeholder 2">
            <a:extLst>
              <a:ext uri="{FF2B5EF4-FFF2-40B4-BE49-F238E27FC236}">
                <a16:creationId xmlns:a16="http://schemas.microsoft.com/office/drawing/2014/main" id="{65A8B607-241B-BBD0-F53D-D4C50606E451}"/>
              </a:ext>
            </a:extLst>
          </p:cNvPr>
          <p:cNvSpPr>
            <a:spLocks noGrp="1"/>
          </p:cNvSpPr>
          <p:nvPr>
            <p:ph idx="1"/>
          </p:nvPr>
        </p:nvSpPr>
        <p:spPr/>
        <p:txBody>
          <a:bodyPr/>
          <a:lstStyle/>
          <a:p>
            <a:pPr marL="514350" indent="-514350">
              <a:buFont typeface="+mj-lt"/>
              <a:buAutoNum type="arabicPeriod"/>
            </a:pPr>
            <a:r>
              <a:rPr lang="en-US" dirty="0"/>
              <a:t>Appearance of Impropriety: Avoiding actions that might look unethical to the public even if they are technically legal. </a:t>
            </a:r>
          </a:p>
          <a:p>
            <a:pPr marL="514350" indent="-514350">
              <a:buFont typeface="+mj-lt"/>
              <a:buAutoNum type="arabicPeriod"/>
            </a:pPr>
            <a:r>
              <a:rPr lang="en-US" dirty="0"/>
              <a:t>Objectivity: Decisions must be made for public benefit, not for personal benefit or gain.</a:t>
            </a:r>
          </a:p>
          <a:p>
            <a:pPr marL="514350" indent="-514350">
              <a:buFont typeface="+mj-lt"/>
              <a:buAutoNum type="arabicPeriod"/>
            </a:pPr>
            <a:r>
              <a:rPr lang="en-US" dirty="0"/>
              <a:t>Integrity: Must maintain professional boundaries and avoid situations where private interests conflict with ones public duty. </a:t>
            </a:r>
          </a:p>
        </p:txBody>
      </p:sp>
    </p:spTree>
    <p:extLst>
      <p:ext uri="{BB962C8B-B14F-4D97-AF65-F5344CB8AC3E}">
        <p14:creationId xmlns:p14="http://schemas.microsoft.com/office/powerpoint/2010/main" val="344551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C19D9-570F-4673-1A2A-A883697661EF}"/>
              </a:ext>
            </a:extLst>
          </p:cNvPr>
          <p:cNvSpPr>
            <a:spLocks noGrp="1"/>
          </p:cNvSpPr>
          <p:nvPr>
            <p:ph type="title"/>
          </p:nvPr>
        </p:nvSpPr>
        <p:spPr/>
        <p:txBody>
          <a:bodyPr/>
          <a:lstStyle/>
          <a:p>
            <a:pPr algn="ctr"/>
            <a:r>
              <a:rPr lang="en-US" dirty="0"/>
              <a:t>II. Public Trust &amp; Accountability </a:t>
            </a:r>
          </a:p>
        </p:txBody>
      </p:sp>
      <p:sp>
        <p:nvSpPr>
          <p:cNvPr id="3" name="Content Placeholder 2">
            <a:extLst>
              <a:ext uri="{FF2B5EF4-FFF2-40B4-BE49-F238E27FC236}">
                <a16:creationId xmlns:a16="http://schemas.microsoft.com/office/drawing/2014/main" id="{046C84E7-2AA0-EE6B-B82D-E19D35D63AAB}"/>
              </a:ext>
            </a:extLst>
          </p:cNvPr>
          <p:cNvSpPr>
            <a:spLocks noGrp="1"/>
          </p:cNvSpPr>
          <p:nvPr>
            <p:ph idx="1"/>
          </p:nvPr>
        </p:nvSpPr>
        <p:spPr/>
        <p:txBody>
          <a:bodyPr>
            <a:normAutofit fontScale="92500"/>
          </a:bodyPr>
          <a:lstStyle/>
          <a:p>
            <a:r>
              <a:rPr lang="en-US" dirty="0"/>
              <a:t>Public Officials and employees: </a:t>
            </a:r>
          </a:p>
          <a:p>
            <a:pPr lvl="1"/>
            <a:r>
              <a:rPr lang="en-US" dirty="0"/>
              <a:t>Must adhere to strict ethics laws</a:t>
            </a:r>
          </a:p>
          <a:p>
            <a:pPr lvl="1"/>
            <a:r>
              <a:rPr lang="en-US" dirty="0"/>
              <a:t>Prioritize public interest </a:t>
            </a:r>
          </a:p>
          <a:p>
            <a:pPr lvl="1"/>
            <a:r>
              <a:rPr lang="en-US" dirty="0"/>
              <a:t>Act with integrity </a:t>
            </a:r>
          </a:p>
          <a:p>
            <a:pPr lvl="1"/>
            <a:r>
              <a:rPr lang="en-US" dirty="0"/>
              <a:t>Avoid conflicts of Interest </a:t>
            </a:r>
          </a:p>
          <a:p>
            <a:r>
              <a:rPr lang="en-US" dirty="0"/>
              <a:t>Impact: </a:t>
            </a:r>
          </a:p>
          <a:p>
            <a:pPr lvl="1"/>
            <a:r>
              <a:rPr lang="en-US" dirty="0"/>
              <a:t>The impact of public officials and/or employees acting outside of these parameters can be long lasting!</a:t>
            </a:r>
          </a:p>
          <a:p>
            <a:r>
              <a:rPr lang="en-US" dirty="0"/>
              <a:t>Perception vs. Intent</a:t>
            </a:r>
          </a:p>
          <a:p>
            <a:pPr lvl="1"/>
            <a:r>
              <a:rPr lang="en-US" dirty="0"/>
              <a:t>While one may not have intended to create the appearance of impropriety the perception of the public will play a very large role in what happens next. </a:t>
            </a:r>
          </a:p>
          <a:p>
            <a:endParaRPr lang="en-US" dirty="0"/>
          </a:p>
        </p:txBody>
      </p:sp>
    </p:spTree>
    <p:extLst>
      <p:ext uri="{BB962C8B-B14F-4D97-AF65-F5344CB8AC3E}">
        <p14:creationId xmlns:p14="http://schemas.microsoft.com/office/powerpoint/2010/main" val="911954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7104A-493D-2C3C-A059-346528642392}"/>
              </a:ext>
            </a:extLst>
          </p:cNvPr>
          <p:cNvSpPr>
            <a:spLocks noGrp="1"/>
          </p:cNvSpPr>
          <p:nvPr>
            <p:ph type="title"/>
          </p:nvPr>
        </p:nvSpPr>
        <p:spPr/>
        <p:txBody>
          <a:bodyPr/>
          <a:lstStyle/>
          <a:p>
            <a:pPr algn="ctr"/>
            <a:r>
              <a:rPr lang="en-US" dirty="0"/>
              <a:t>III. Conflicts of Interest (RC 102.03)</a:t>
            </a:r>
          </a:p>
        </p:txBody>
      </p:sp>
      <p:sp>
        <p:nvSpPr>
          <p:cNvPr id="3" name="Content Placeholder 2">
            <a:extLst>
              <a:ext uri="{FF2B5EF4-FFF2-40B4-BE49-F238E27FC236}">
                <a16:creationId xmlns:a16="http://schemas.microsoft.com/office/drawing/2014/main" id="{AC6F1C69-065B-0994-865F-30BC9E6E5F3B}"/>
              </a:ext>
            </a:extLst>
          </p:cNvPr>
          <p:cNvSpPr>
            <a:spLocks noGrp="1"/>
          </p:cNvSpPr>
          <p:nvPr>
            <p:ph idx="1"/>
          </p:nvPr>
        </p:nvSpPr>
        <p:spPr/>
        <p:txBody>
          <a:bodyPr/>
          <a:lstStyle/>
          <a:p>
            <a:r>
              <a:rPr lang="en-US" dirty="0"/>
              <a:t>A public official or employee has a conflict of interest when his or her ability to be an objective decision maker is impaired by his or her own interests, or the interests of a family members or business associate.</a:t>
            </a:r>
          </a:p>
          <a:p>
            <a:pPr lvl="1"/>
            <a:r>
              <a:rPr lang="en-US" dirty="0"/>
              <a:t>It must be an actual conflict and not a perceived</a:t>
            </a:r>
          </a:p>
          <a:p>
            <a:pPr lvl="1"/>
            <a:r>
              <a:rPr lang="en-US" dirty="0"/>
              <a:t>Having a conflict of interest is not illegal. It’s normal, its about how you respond!</a:t>
            </a:r>
          </a:p>
          <a:p>
            <a:pPr lvl="2"/>
            <a:r>
              <a:rPr lang="en-US" dirty="0"/>
              <a:t>If confronted with a conflict of interest he or she must completely abstain from making decisions about or influencing how the matter is resolved. (voting, discussion, reviewing, recommending, inspection…or any other action in the matter)</a:t>
            </a:r>
          </a:p>
        </p:txBody>
      </p:sp>
    </p:spTree>
    <p:extLst>
      <p:ext uri="{BB962C8B-B14F-4D97-AF65-F5344CB8AC3E}">
        <p14:creationId xmlns:p14="http://schemas.microsoft.com/office/powerpoint/2010/main" val="999784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96467-80CB-F868-0C4F-44E11EFC3DE8}"/>
              </a:ext>
            </a:extLst>
          </p:cNvPr>
          <p:cNvSpPr>
            <a:spLocks noGrp="1"/>
          </p:cNvSpPr>
          <p:nvPr>
            <p:ph type="title"/>
          </p:nvPr>
        </p:nvSpPr>
        <p:spPr/>
        <p:txBody>
          <a:bodyPr/>
          <a:lstStyle/>
          <a:p>
            <a:pPr algn="ctr"/>
            <a:r>
              <a:rPr lang="en-US" dirty="0"/>
              <a:t>Conflicts Continued—Gifts, Favors</a:t>
            </a:r>
          </a:p>
        </p:txBody>
      </p:sp>
      <p:sp>
        <p:nvSpPr>
          <p:cNvPr id="3" name="Content Placeholder 2">
            <a:extLst>
              <a:ext uri="{FF2B5EF4-FFF2-40B4-BE49-F238E27FC236}">
                <a16:creationId xmlns:a16="http://schemas.microsoft.com/office/drawing/2014/main" id="{86D0A129-CA9B-18B1-5685-4650E15EE801}"/>
              </a:ext>
            </a:extLst>
          </p:cNvPr>
          <p:cNvSpPr>
            <a:spLocks noGrp="1"/>
          </p:cNvSpPr>
          <p:nvPr>
            <p:ph idx="1"/>
          </p:nvPr>
        </p:nvSpPr>
        <p:spPr/>
        <p:txBody>
          <a:bodyPr/>
          <a:lstStyle/>
          <a:p>
            <a:r>
              <a:rPr lang="en-US" dirty="0"/>
              <a:t>The conflict of interest law also prohibits a public official or employee from soliciting or accepting things of value that could have a “substantial and improper influence” on the official or the employee (R.C.102.03(E))</a:t>
            </a:r>
          </a:p>
          <a:p>
            <a:r>
              <a:rPr lang="en-US" dirty="0"/>
              <a:t>It also prohibits ANY person from promising or giving anything of substantial value to a public official or employee if the thing of value could have a substantial and  improper influence on the official or employee (R.C. 102.03(F))</a:t>
            </a:r>
          </a:p>
        </p:txBody>
      </p:sp>
    </p:spTree>
    <p:extLst>
      <p:ext uri="{BB962C8B-B14F-4D97-AF65-F5344CB8AC3E}">
        <p14:creationId xmlns:p14="http://schemas.microsoft.com/office/powerpoint/2010/main" val="35104881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61531B6818F8A47A2615FEBE982EAC6" ma:contentTypeVersion="4" ma:contentTypeDescription="Create a new document." ma:contentTypeScope="" ma:versionID="f12f9500490cef76dd5a4aae05e9fe8f">
  <xsd:schema xmlns:xsd="http://www.w3.org/2001/XMLSchema" xmlns:xs="http://www.w3.org/2001/XMLSchema" xmlns:p="http://schemas.microsoft.com/office/2006/metadata/properties" xmlns:ns3="75fe9ce1-75ac-4441-8aac-0778301ce2ff" targetNamespace="http://schemas.microsoft.com/office/2006/metadata/properties" ma:root="true" ma:fieldsID="cf7904bd39efd138bccb97213e4ad99d" ns3:_="">
    <xsd:import namespace="75fe9ce1-75ac-4441-8aac-0778301ce2ff"/>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fe9ce1-75ac-4441-8aac-0778301ce2f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C1E837A-45A1-4E4A-AF2E-AFB33BC549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5fe9ce1-75ac-4441-8aac-0778301ce2f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89565CD-250D-4A9C-9BBD-8F0B2D82200B}">
  <ds:schemaRefs>
    <ds:schemaRef ds:uri="http://purl.org/dc/dcmitype/"/>
    <ds:schemaRef ds:uri="http://purl.org/dc/elements/1.1/"/>
    <ds:schemaRef ds:uri="75fe9ce1-75ac-4441-8aac-0778301ce2ff"/>
    <ds:schemaRef ds:uri="http://schemas.openxmlformats.org/package/2006/metadata/core-properties"/>
    <ds:schemaRef ds:uri="http://schemas.microsoft.com/office/2006/documentManagement/types"/>
    <ds:schemaRef ds:uri="http://www.w3.org/XML/1998/namespace"/>
    <ds:schemaRef ds:uri="http://purl.org/dc/term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86264A96-FA59-48E3-BEF7-2150940C26E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356</TotalTime>
  <Words>1503</Words>
  <Application>Microsoft Office PowerPoint</Application>
  <PresentationFormat>Widescreen</PresentationFormat>
  <Paragraphs>103</Paragraphs>
  <Slides>18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Aptos</vt:lpstr>
      <vt:lpstr>Aptos Display</vt:lpstr>
      <vt:lpstr>Arial</vt:lpstr>
      <vt:lpstr>Courier New</vt:lpstr>
      <vt:lpstr>Office Theme</vt:lpstr>
      <vt:lpstr>Ethics in Public Service:  It’s just not worth it!</vt:lpstr>
      <vt:lpstr>Rules Are in Place for a Reason</vt:lpstr>
      <vt:lpstr>Presentation Overview</vt:lpstr>
      <vt:lpstr>I. Ethics vs. Legality</vt:lpstr>
      <vt:lpstr>Legal Standards (Ohio Ethics Law)</vt:lpstr>
      <vt:lpstr>Ethical Standards </vt:lpstr>
      <vt:lpstr>II. Public Trust &amp; Accountability </vt:lpstr>
      <vt:lpstr>III. Conflicts of Interest (RC 102.03)</vt:lpstr>
      <vt:lpstr>Conflicts Continued—Gifts, Favors</vt:lpstr>
      <vt:lpstr> Conflicts: Use of Position (102.03(D))</vt:lpstr>
      <vt:lpstr>IV. Public Contracts</vt:lpstr>
      <vt:lpstr>Public Contracts Cont.</vt:lpstr>
      <vt:lpstr>Exceptions </vt:lpstr>
      <vt:lpstr>V. Campaign Related Issues (R.C. 2921.43(C) and (F); R.C. 102.03(G)</vt:lpstr>
      <vt:lpstr>VI. Consequences of Ethical Violations</vt:lpstr>
      <vt:lpstr>Consequences Continued</vt:lpstr>
      <vt:lpstr>VII. Best Practices for Ethical Decision-Making</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Kyle L. Stone</dc:creator>
  <cp:lastModifiedBy>Kyle Stone</cp:lastModifiedBy>
  <cp:revision>6</cp:revision>
  <cp:lastPrinted>2026-02-28T12:53:07Z</cp:lastPrinted>
  <dcterms:created xsi:type="dcterms:W3CDTF">2026-02-26T19:50:51Z</dcterms:created>
  <dcterms:modified xsi:type="dcterms:W3CDTF">2026-02-28T13:28:57Z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0x010100861531B6818F8A47A2615FEBE982EAC6</vt:lpwstr>
  </property>
</Properties>
</file>